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13978E1-B662-435F-8CE4-E0F0013E6AC6}">
  <a:tblStyle styleId="{613978E1-B662-435F-8CE4-E0F0013E6A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d677251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d677251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65e7458a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65e7458a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65e7458a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65e7458a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65e7458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65e7458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65e7458a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65e7458a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65e7458a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65e7458a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65e7458a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65e7458a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65e7458a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65e7458a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65e7458a9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65e7458a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65e7458a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65e7458a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1" Type="http://schemas.openxmlformats.org/officeDocument/2006/relationships/image" Target="../media/image8.png"/><Relationship Id="rId10" Type="http://schemas.openxmlformats.org/officeDocument/2006/relationships/image" Target="../media/image6.png"/><Relationship Id="rId12" Type="http://schemas.openxmlformats.org/officeDocument/2006/relationships/image" Target="../media/image4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hys.org/tags/science+literacy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Coexist</a:t>
            </a:r>
            <a:r>
              <a:rPr lang="en"/>
              <a:t>?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 &amp; Religion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96400" cy="52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147750" y="850175"/>
            <a:ext cx="6121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C0000"/>
                </a:solidFill>
              </a:rPr>
              <a:t>Coexist</a:t>
            </a:r>
            <a:endParaRPr sz="48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</a:rPr>
              <a:t>    Science &amp; Religion</a:t>
            </a:r>
            <a:r>
              <a:rPr lang="en" sz="3000">
                <a:solidFill>
                  <a:srgbClr val="CC0000"/>
                </a:solidFill>
              </a:rPr>
              <a:t> </a:t>
            </a:r>
            <a:endParaRPr sz="3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REGRESSION MODEL for SCI KNOWLEDGE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16500" y="1296975"/>
            <a:ext cx="27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tgss$sciknowledge =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-0.0034201tgss$RELIG + 0.0135063tgss$POLVIEWS + 0.0056008tgss$INCOME + -0.0142288tgss$SEX + 0.0022116tgss$DEGREE + 0.0004915tgss$AGE + 0.0051803tgss$RACE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128" name="Google Shape;128;p22"/>
          <p:cNvGraphicFramePr/>
          <p:nvPr/>
        </p:nvGraphicFramePr>
        <p:xfrm>
          <a:off x="2986700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{613978E1-B662-435F-8CE4-E0F0013E6AC6}</a:tableStyleId>
              </a:tblPr>
              <a:tblGrid>
                <a:gridCol w="1247775"/>
                <a:gridCol w="1114425"/>
                <a:gridCol w="1133475"/>
                <a:gridCol w="1247775"/>
                <a:gridCol w="1200150"/>
              </a:tblGrid>
              <a:tr h="20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Coefficients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Estimate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Std. Error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 Value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Pr(&gt;|t|)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(Intercept)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1.3110795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0.0241992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54.179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&lt; 2e-16 ***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tgss$RELIG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-0.0034201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0.0013546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-2.525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0.01164 *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tgss$POLVIEWS 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0.0135063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0.0020020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6.746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1.88e-11 ***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tgss$INCOME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0.0056008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0.0014462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3.873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0.00011 ***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tgss$SEX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-0.0142288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0.0059420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-2.395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0.01671 *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tgss$DEGREE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0.0022116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0.0024713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0.895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0.37093   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tgss$AGE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0.0004915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0.0001946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2.526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0.01161 *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tgss$RACE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-0.0051803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0.0046911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-1.104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0.26957    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66700">
                <a:tc gridSpan="5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Signif. codes:  0 ‘***’ 0.001 ‘**’ 0.01 ‘*’ 0.05 ‘.’ 0.1 ‘ ’ 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-----------------------------------------------------------------------------------------------------------------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Residual standard error: 0.146 on 2467 degrees of freedom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 (62339 observations deleted due to missingness)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Multiple R-squared:  0.04209,	Adjusted R-squared:  0.03937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F-statistic: 15.49 on 7 and 2467 DF,  p-value: &lt; 2.2e-16</a:t>
                      </a:r>
                      <a:endParaRPr sz="800"/>
                    </a:p>
                  </a:txBody>
                  <a:tcPr marT="63500" marB="63500" marR="63500" marL="63500"/>
                </a:tc>
                <a:tc rowSpan="3" hMerge="1"/>
                <a:tc rowSpan="3" hMerge="1"/>
                <a:tc rowSpan="3" hMerge="1"/>
                <a:tc rowSpan="3" hMerge="1"/>
              </a:tr>
              <a:tr h="266700">
                <a:tc gridSpan="5" vMerge="1"/>
                <a:tc hMerge="1" vMerge="1"/>
                <a:tc hMerge="1" vMerge="1"/>
                <a:tc hMerge="1" vMerge="1"/>
                <a:tc hMerge="1" vMerge="1"/>
              </a:tr>
              <a:tr h="266700">
                <a:tc gridSpan="5" vMerge="1"/>
                <a:tc hMerge="1" vMerge="1"/>
                <a:tc hMerge="1" vMerge="1"/>
                <a:tc hMerge="1" vMerge="1"/>
                <a:tc hMerge="1" v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863350"/>
            <a:ext cx="414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000" y="0"/>
            <a:ext cx="4683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2"/>
            <a:ext cx="28479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75" y="3400425"/>
            <a:ext cx="4010026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15551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6975" y="1555125"/>
            <a:ext cx="26670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7000" y="3432075"/>
            <a:ext cx="2323048" cy="17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220875"/>
            <a:ext cx="2538998" cy="19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3975" y="1609725"/>
            <a:ext cx="15974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47975" y="0"/>
            <a:ext cx="3172276" cy="16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0250" y="13774"/>
            <a:ext cx="3123750" cy="159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31449" y="1555125"/>
            <a:ext cx="24669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389275"/>
            <a:ext cx="8520600" cy="40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Question: “How does religious affiliation impact one’s </a:t>
            </a:r>
            <a:r>
              <a:rPr lang="en" sz="3000"/>
              <a:t>likelihood of </a:t>
            </a:r>
            <a:r>
              <a:rPr lang="en" sz="3000"/>
              <a:t>supporting further efforts in science research by the federal government”?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0" y="12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Religion Worldwide: 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584975" y="73850"/>
            <a:ext cx="5300700" cy="4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Currently, 6.2 billion individuals claim that they are religious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By 2060, the, world’s population is expected to increase by 32% from 7.3 billion to 9.6 billion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During this time, the number of Muslims, currently the religious group with the youngest and most fertile population, is expected to increase by 70%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number of Christians worldwide is expected to increase by 34%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number of Hindus is expected to rise by 27%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8950"/>
            <a:ext cx="3184250" cy="41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975" y="2385050"/>
            <a:ext cx="4970700" cy="26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Religion Among Scientists Worldwide 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Italy, India, Turkey, and Taiwan over 50% of scientists claim to be at least “slightly religious”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India, it is 94% while in France it is 30%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10% of </a:t>
            </a:r>
            <a:r>
              <a:rPr lang="en"/>
              <a:t>scientists in the US and UK have “no doubt” that there is a God compared to 15% of scientists in India and 66% of scientists in Turkey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According to a study published in 2016 conflict between science and religion is more pronounced in Western regions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68988" y="117675"/>
            <a:ext cx="345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Religion in the U.S.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436200" y="168175"/>
            <a:ext cx="5590500" cy="17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Nearly 8 in 10 Americans identify with a religion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74% Christian, 5% non-christian religions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People reporting no religious identity has gone from 15% to 21% from 2008 and over 7 in 10 Americans believe religion is losing its influence in U.S.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most significant trend in Americans' religiosity in recent decades has been the growing shift away from formal or official religion. This represents a major change from the late 1940s and 1950s when only 2% to 3% of Americans did not report a formal religious identity that in the 1970s. The percentage crossed the 10% threshold in 1990 and has continued climbing since.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8" name="Google Shape;98;p18"/>
          <p:cNvSpPr txBox="1"/>
          <p:nvPr/>
        </p:nvSpPr>
        <p:spPr>
          <a:xfrm>
            <a:off x="76775" y="3809675"/>
            <a:ext cx="88824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00" y="690375"/>
            <a:ext cx="3074825" cy="25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5" y="3445075"/>
            <a:ext cx="3645327" cy="15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Consensus in the U.S.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248525" y="1141675"/>
            <a:ext cx="57594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50">
                <a:solidFill>
                  <a:srgbClr val="212438"/>
                </a:solidFill>
                <a:highlight>
                  <a:srgbClr val="FFFFFF"/>
                </a:highlight>
              </a:rPr>
              <a:t>Among the American public, a lot of science is generally accepted and trusted. However, topics like </a:t>
            </a:r>
            <a:r>
              <a:rPr lang="en" sz="1250">
                <a:solidFill>
                  <a:srgbClr val="212438"/>
                </a:solidFill>
                <a:highlight>
                  <a:srgbClr val="FFFFFF"/>
                </a:highlight>
              </a:rPr>
              <a:t>stem cell research, the big bang, evolution and climate change </a:t>
            </a:r>
            <a:r>
              <a:rPr lang="en" sz="1250">
                <a:solidFill>
                  <a:srgbClr val="212438"/>
                </a:solidFill>
                <a:highlight>
                  <a:srgbClr val="FFFFFF"/>
                </a:highlight>
              </a:rPr>
              <a:t>have become deeply polarizing. </a:t>
            </a:r>
            <a:r>
              <a:rPr lang="en" sz="1250">
                <a:solidFill>
                  <a:srgbClr val="212438"/>
                </a:solidFill>
                <a:highlight>
                  <a:schemeClr val="lt1"/>
                </a:highlight>
              </a:rPr>
              <a:t>Individuals with more science education and </a:t>
            </a:r>
            <a:r>
              <a:rPr lang="en" sz="125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science literacy</a:t>
            </a:r>
            <a:r>
              <a:rPr lang="en" sz="1250">
                <a:solidFill>
                  <a:srgbClr val="212438"/>
                </a:solidFill>
                <a:highlight>
                  <a:schemeClr val="lt1"/>
                </a:highlight>
              </a:rPr>
              <a:t> have been shown to have more polarized beliefs on these issues</a:t>
            </a:r>
            <a:endParaRPr sz="1250">
              <a:solidFill>
                <a:srgbClr val="212438"/>
              </a:solidFill>
              <a:highlight>
                <a:srgbClr val="FFFFFF"/>
              </a:highlight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6575" y="2527800"/>
            <a:ext cx="3005725" cy="22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513" y="2571750"/>
            <a:ext cx="40671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order to test our hypothesis we used a data set from the </a:t>
            </a:r>
            <a:r>
              <a:rPr lang="en"/>
              <a:t>General Social Surveys where respondents were asked a myriad of questions over a broad range of issues, including </a:t>
            </a:r>
            <a:r>
              <a:rPr lang="en"/>
              <a:t>age, gender, social network, political participation, religion, worklife, and more.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median length of the interview is about one and a half hours.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Variables included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religion, annual income, highest degree achieved, race, gender, political views score, a scientific knowledge score, and support for federal funding of scientific research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20425" y="1152475"/>
            <a:ext cx="33888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tgss$ADVFRONT =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	-0.0099289tgss$RELIG+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0.0705509tgss$POLVIEWS +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	-0.0026378tgss$INCOME +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0.0391983tgss$SEX +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	-0.0687765 tgss$DEGREE +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0.0008950tgss$AGE +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	-0.0018400tgss$RACE +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1.6314283 </a:t>
            </a:r>
            <a:endParaRPr sz="1400">
              <a:solidFill>
                <a:srgbClr val="000000"/>
              </a:solidFill>
            </a:endParaRPr>
          </a:p>
        </p:txBody>
      </p:sp>
      <p:graphicFrame>
        <p:nvGraphicFramePr>
          <p:cNvPr id="120" name="Google Shape;120;p21"/>
          <p:cNvGraphicFramePr/>
          <p:nvPr/>
        </p:nvGraphicFramePr>
        <p:xfrm>
          <a:off x="3124850" y="141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{613978E1-B662-435F-8CE4-E0F0013E6AC6}</a:tableStyleId>
              </a:tblPr>
              <a:tblGrid>
                <a:gridCol w="1247775"/>
                <a:gridCol w="1114425"/>
                <a:gridCol w="1133475"/>
                <a:gridCol w="1247775"/>
                <a:gridCol w="12001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Coefficients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Estimate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Std. Error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 Value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Pr(&gt;|t|)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(Intercept)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1.6314283 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0.0621800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26.237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&lt; 2e-16 ***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tgss$RELIG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-0.0099289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0.0035120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-2.827 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0.00471 ** 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tgss$POLVIEWS 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0.0705509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0.0053183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13.266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&lt; 2e-16 ***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tgss$INCOME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-0.0026378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0.0037052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-0.712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0.47654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tgss$SEX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0.0391983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0.0150664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2.602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0.00930 **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tgss$DEGREE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-0.0687765 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0.0064555 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-10.654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&lt; 2e-16 ***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tgss$AGE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0.0008950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0.0004588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1.951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0.05113 .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tgss$RACE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-0.0018400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0.0116616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-0.158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0.87463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66700">
                <a:tc gridSpan="5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Signif. codes:  0 ‘***’ 0.001 ‘**’ 0.01 ‘*’ 0.05 ‘.’ 0.1 ‘ ’ 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-----------------------------------------------------------------------------------------------------------------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Residual standard error: 0.6324 on 7290 degrees of freedom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 (57516 observations deleted due to missingness)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Multiple R-squared:  0.04763,	Adjusted R-squared:  0.04672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F-statistic: 52.09 on 7 and 7290 DF,  p-value: &lt; 2.2e-16</a:t>
                      </a:r>
                      <a:endParaRPr sz="800"/>
                    </a:p>
                  </a:txBody>
                  <a:tcPr marT="63500" marB="63500" marR="63500" marL="63500"/>
                </a:tc>
                <a:tc rowSpan="3" hMerge="1"/>
                <a:tc rowSpan="3" hMerge="1"/>
                <a:tc rowSpan="3" hMerge="1"/>
                <a:tc rowSpan="3" hMerge="1"/>
              </a:tr>
              <a:tr h="266700">
                <a:tc gridSpan="5" vMerge="1"/>
                <a:tc hMerge="1" vMerge="1"/>
                <a:tc hMerge="1" vMerge="1"/>
                <a:tc hMerge="1" vMerge="1"/>
                <a:tc hMerge="1" vMerge="1"/>
              </a:tr>
              <a:tr h="266700">
                <a:tc gridSpan="5" vMerge="1"/>
                <a:tc hMerge="1" vMerge="1"/>
                <a:tc hMerge="1" vMerge="1"/>
                <a:tc hMerge="1" vMerge="1"/>
                <a:tc hMerge="1" vMerge="1"/>
              </a:tr>
            </a:tbl>
          </a:graphicData>
        </a:graphic>
      </p:graphicFrame>
      <p:sp>
        <p:nvSpPr>
          <p:cNvPr id="121" name="Google Shape;121;p21"/>
          <p:cNvSpPr txBox="1"/>
          <p:nvPr/>
        </p:nvSpPr>
        <p:spPr>
          <a:xfrm>
            <a:off x="311700" y="220000"/>
            <a:ext cx="6478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REGRESSION MODEL for </a:t>
            </a:r>
            <a:r>
              <a:rPr lang="en" sz="2800">
                <a:solidFill>
                  <a:schemeClr val="dk1"/>
                </a:solidFill>
              </a:rPr>
              <a:t>ADVFRONT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